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37" r:id="rId2"/>
    <p:sldId id="479" r:id="rId3"/>
    <p:sldId id="480" r:id="rId4"/>
    <p:sldId id="481" r:id="rId5"/>
    <p:sldId id="482" r:id="rId6"/>
    <p:sldId id="484" r:id="rId7"/>
    <p:sldId id="485" r:id="rId8"/>
    <p:sldId id="486" r:id="rId9"/>
    <p:sldId id="488" r:id="rId10"/>
    <p:sldId id="48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E4"/>
    <a:srgbClr val="FFFFCC"/>
    <a:srgbClr val="FFCCFF"/>
    <a:srgbClr val="99FFCC"/>
    <a:srgbClr val="FF0066"/>
    <a:srgbClr val="0000FF"/>
    <a:srgbClr val="99CCFF"/>
    <a:srgbClr val="76E0BD"/>
    <a:srgbClr val="AAFB9D"/>
    <a:srgbClr val="60F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86477" autoAdjust="0"/>
  </p:normalViewPr>
  <p:slideViewPr>
    <p:cSldViewPr snapToGrid="0">
      <p:cViewPr varScale="1">
        <p:scale>
          <a:sx n="63" d="100"/>
          <a:sy n="63" d="100"/>
        </p:scale>
        <p:origin x="-1008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14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1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D1D43-4A88-4C1D-9C72-8D737E69F9C9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2E96-F924-482A-8137-A04CA0ACFE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808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56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36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670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569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296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298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798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2E96-F924-482A-8137-A04CA0ACFEB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29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DDE320-5507-4E91-B6BD-AAF13C291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E0265CD-2A49-4929-8062-4C35C5CD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AB6A296-B3BB-4B46-82B8-F1B68082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119DB27-8932-455C-A55C-0AE71137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CF19BCE-448E-4F27-AF28-D418829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141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0F10C5F-5E36-4664-926A-430AF770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952DAB8-100D-4227-8189-E18C0A55B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2377684-81E5-43DD-8C74-B5DBBEEA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A58E5D4-CAB8-4DEA-8DBA-26EA73C2E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47DD0E9-C726-47E3-A6CF-94690254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3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0B648EF6-E8D7-479E-8295-B67F3B1C3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13B8FFB-61CE-45DA-BE28-F9166D2D2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A1A8723-6D77-4F00-9217-67E49C64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B1AA6A-8A7F-4504-AF46-F4AF5CD7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F5F8992-6DBD-455A-89CE-ED91FAB7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84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37515F9-5148-4CDC-94D4-EF19D0FD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C3835F-96B0-40D3-A38C-FCC145F24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1EEECB-9FC4-4EB0-973D-96596DCD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86C65C1-4664-453D-BE98-351384F7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472BE0A-E594-4773-B13B-8B3D3AE5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1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E060B4-6382-4F7D-BAD4-FCCD72B4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66A10B9-788D-4126-8C79-4CBCACFBA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A47256C-07BD-4FAD-975B-9743E800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1C50F91-B922-4656-BFA2-61DC31C9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A1C713B-51A4-4800-BCF4-6189C3C5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62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E528E2-716E-497D-843B-E6C94176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2A1A60-094B-47A2-A777-1759130A2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6D1B6DB-D0B5-4B55-A063-F3A4AABF3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14C0D0E-7107-42ED-9DFB-DEBAA461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630EC4D-F008-41B0-8341-C82D75ED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52B8C9A-1413-423D-AA69-FEBAB161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77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103D88-1226-44A7-AFF8-1C83AAB9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C58EC97-419E-4D95-8E7E-9DE64A8BC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2C23AC1-EFE8-443A-86A9-1E81581BA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4D67219-158A-4790-A41E-D8FB9B725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D90B0D6-E008-4213-9F37-B5AFDB9BA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9C30E21C-49E0-41B9-8EBE-6F4CF3DF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139B06A-12A5-4D94-8FC3-05AF7A23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1F882D03-1E4C-458E-893F-4A0B2C7C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3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C0D200-FDB0-4A78-BB91-3D02B181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7F35F61-20D7-4C93-AC9B-B4DBEA96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84B6988-A2F4-4C3C-8CF3-2188C7CD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89626F37-61CB-49FC-A99F-11D60638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85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800A9AC2-1E02-4A1C-A441-F4DB2310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315CDEC2-E326-48A8-AA93-B3D3699F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43CF1CD9-1C34-4893-8985-9BF4C60C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42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9D279B-CCE2-4D97-8178-ED1261371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23CDED1-D777-40B0-988C-07E0D824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61D069E-03E3-4B4C-B8AF-FD437F280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186CEB9-55AD-4AAF-84DC-9256E58D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60DBCF3-83E0-4C1B-AE03-FDA94DEA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3BFCEE5-41DF-4D8A-B9A7-99594AB8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6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AACBFF-1232-45D0-8A80-46B3D9FE9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09BDA58-FD25-46C9-A35B-C4FE19127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143542D3-6799-4F30-9146-14D626BBA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03D262F-0BB0-4D68-8FF8-C655B999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C7DC2F2-CCC9-48E0-8470-C835ED27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62FF397-0A93-4451-B100-40D0D6DE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4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33BEC70F-1A02-4804-BFE6-6D0F244B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2817641-DDCE-4D29-9133-70F24639C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10964E-AF55-4614-914B-417A658BA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A61DA-8FA0-439F-8D84-C2500C493201}" type="datetimeFigureOut">
              <a:rPr lang="it-IT" smtClean="0"/>
              <a:t>14/05/2018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0C05484-32E3-4AE5-938D-E14D265FEA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C895A94-0FA7-49E6-94CC-50EB7B212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CDFDD-B880-4A78-BA9B-DAE922087F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05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COMMISSIONE ALPHA 2018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0960" y="778370"/>
            <a:ext cx="9006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7030A0"/>
                </a:solidFill>
              </a:rPr>
              <a:t>ACCOGLIENZA: </a:t>
            </a:r>
            <a:r>
              <a:rPr lang="it-IT" sz="3200" dirty="0" smtClean="0"/>
              <a:t>linee-guida e materiali condivisi </a:t>
            </a:r>
            <a:r>
              <a:rPr lang="it-IT" sz="3200" dirty="0"/>
              <a:t>per la conduzione delle attività di </a:t>
            </a:r>
            <a:r>
              <a:rPr lang="it-IT" sz="3200" dirty="0" smtClean="0"/>
              <a:t>accoglienza;</a:t>
            </a:r>
          </a:p>
          <a:p>
            <a:endParaRPr lang="it-IT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7030A0"/>
                </a:solidFill>
              </a:rPr>
              <a:t>TEST A2</a:t>
            </a:r>
            <a:r>
              <a:rPr lang="it-IT" sz="3200" dirty="0" smtClean="0">
                <a:solidFill>
                  <a:srgbClr val="7030A0"/>
                </a:solidFill>
              </a:rPr>
              <a:t>: </a:t>
            </a:r>
            <a:r>
              <a:rPr lang="it-IT" sz="3200" dirty="0" smtClean="0"/>
              <a:t>progettazione e produzione condivisa di test A2;</a:t>
            </a:r>
          </a:p>
          <a:p>
            <a:pPr>
              <a:lnSpc>
                <a:spcPct val="150000"/>
              </a:lnSpc>
            </a:pPr>
            <a:endParaRPr lang="it-IT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7030A0"/>
                </a:solidFill>
              </a:rPr>
              <a:t>PROPOSTA INTRODUZIONE PROVA INTERAZIONE-PRODUZIONE ORALE NEI TEST A2 DEL CPIA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9067800" y="11400"/>
            <a:ext cx="3124200" cy="2169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Giovanni Aniello - Monza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Antonella Bolzoni - Arcore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Avis Spini -sez. carceraria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Mara Sporzon - Limbiate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Maria Antonietta Vago - Desio</a:t>
            </a:r>
          </a:p>
        </p:txBody>
      </p:sp>
      <p:pic>
        <p:nvPicPr>
          <p:cNvPr id="8" name="Picture 2" descr="Image result for condivisi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5" r="14040"/>
          <a:stretch/>
        </p:blipFill>
        <p:spPr bwMode="auto">
          <a:xfrm>
            <a:off x="9067800" y="2181225"/>
            <a:ext cx="3115862" cy="229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COMMISSIONE ALPHA 2018</a:t>
            </a:r>
            <a:r>
              <a:rPr lang="it-IT" sz="3200" b="1" dirty="0" smtClean="0"/>
              <a:t>: TEST A2 – produzione orale </a:t>
            </a:r>
            <a:endParaRPr lang="it-IT" sz="3200" b="1" dirty="0"/>
          </a:p>
        </p:txBody>
      </p:sp>
      <p:sp>
        <p:nvSpPr>
          <p:cNvPr id="5" name="Rettangolo 4"/>
          <p:cNvSpPr/>
          <p:nvPr/>
        </p:nvSpPr>
        <p:spPr>
          <a:xfrm>
            <a:off x="0" y="617537"/>
            <a:ext cx="12192000" cy="73866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 smtClean="0"/>
              <a:t>Proposta introduzione prova di abilità produttiva orale nei test A2 del CPIA</a:t>
            </a:r>
            <a:endParaRPr lang="it-IT" sz="2800" b="1" dirty="0"/>
          </a:p>
        </p:txBody>
      </p:sp>
      <p:sp>
        <p:nvSpPr>
          <p:cNvPr id="10" name="AutoShape 2" descr="Risultati immagini per produzione or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4" descr="Risultati immagini per produzione ora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2" name="AutoShape 8" descr="Risultati immagini per tal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AutoShape 10" descr="Risultati immagini per tal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AutoShape 12" descr="Risultati immagini per tal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6103106"/>
            <a:ext cx="12192000" cy="769441"/>
          </a:xfrm>
          <a:prstGeom prst="rect">
            <a:avLst/>
          </a:prstGeom>
          <a:solidFill>
            <a:srgbClr val="C9FFE4"/>
          </a:solidFill>
        </p:spPr>
        <p:txBody>
          <a:bodyPr wrap="square">
            <a:spAutoFit/>
          </a:bodyPr>
          <a:lstStyle/>
          <a:p>
            <a:r>
              <a:rPr lang="it-IT" sz="2200" dirty="0"/>
              <a:t>Barbara Lazenby-Simpson,</a:t>
            </a:r>
            <a:r>
              <a:rPr lang="it-IT" sz="2200" i="1" dirty="0"/>
              <a:t> Portfolio Europeo delle lingue. L’apprendimento della lingua del paese ospite. Per immigrati adulti, </a:t>
            </a:r>
            <a:r>
              <a:rPr lang="it-IT" sz="2200" dirty="0"/>
              <a:t>2012</a:t>
            </a:r>
            <a:r>
              <a:rPr lang="it-IT" sz="2200" dirty="0" smtClean="0"/>
              <a:t>);</a:t>
            </a:r>
            <a:endParaRPr lang="it-IT" sz="2200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1100"/>
              </p:ext>
            </p:extLst>
          </p:nvPr>
        </p:nvGraphicFramePr>
        <p:xfrm>
          <a:off x="298767" y="1447800"/>
          <a:ext cx="11594466" cy="4640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7233"/>
                <a:gridCol w="5797233"/>
              </a:tblGrid>
              <a:tr h="455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</a:rPr>
                        <a:t>PRO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</a:rPr>
                        <a:t>CONTRO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595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LE ABILITÀ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ORALI SONO CENTRALI NEI LIVELLI BASE (vedi bibliografia)  </a:t>
                      </a:r>
                      <a:endParaRPr lang="it-IT" sz="20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it-IT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IL TEST DELLA PREFETTURA È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INCOMPLETO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IL TEST DEL CPIA DEVE ESSERE </a:t>
                      </a: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COMPLETO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it-IT" sz="20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dirty="0" smtClean="0">
                          <a:solidFill>
                            <a:schemeClr val="tx1"/>
                          </a:solidFill>
                          <a:effectLst/>
                        </a:rPr>
                        <a:t>IL TEST DEL CPIA DEVE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RISPECCHIARE IL PERCORSO EFFETTUATO DURANTE IL CORSO E I BISOGNI COMUNICATIVI </a:t>
                      </a:r>
                      <a:endParaRPr lang="it-IT" sz="20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20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RICADUTA MOTIVAZIONALE </a:t>
                      </a:r>
                      <a:r>
                        <a:rPr lang="it-IT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POSITIVA</a:t>
                      </a:r>
                      <a:endParaRPr lang="it-IT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DOCENTE VALUTA LA COMPETENZA ORALE </a:t>
                      </a:r>
                      <a:r>
                        <a:rPr lang="it-IT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DURANTE</a:t>
                      </a:r>
                      <a:r>
                        <a:rPr lang="it-IT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IL </a:t>
                      </a:r>
                      <a:r>
                        <a:rPr lang="it-IT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CORSO, </a:t>
                      </a:r>
                      <a:r>
                        <a:rPr lang="it-IT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È NECESSARIA UNA PROVA SPECIFICA DI VALUTAZIONE NEL TEST FINALE. </a:t>
                      </a:r>
                      <a:endParaRPr lang="it-IT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56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COMMISSIONE ALPHA 2018: </a:t>
            </a:r>
            <a:r>
              <a:rPr lang="it-IT" sz="3200" b="1" dirty="0" smtClean="0"/>
              <a:t>ACCOGLIENZA 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15284"/>
            <a:ext cx="12192000" cy="1892826"/>
          </a:xfrm>
          <a:prstGeom prst="rect">
            <a:avLst/>
          </a:prstGeom>
          <a:solidFill>
            <a:srgbClr val="C9FFE4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 AAVV, </a:t>
            </a:r>
            <a:r>
              <a:rPr lang="it-IT" b="1" i="1" dirty="0"/>
              <a:t>Sillabo di riferimento per i livelli di competenza in italiano L2: Livello A1</a:t>
            </a:r>
            <a:r>
              <a:rPr lang="it-IT" dirty="0"/>
              <a:t>, a </a:t>
            </a:r>
            <a:r>
              <a:rPr lang="it-IT" dirty="0" smtClean="0"/>
              <a:t>c. Enti </a:t>
            </a:r>
            <a:r>
              <a:rPr lang="it-IT" dirty="0"/>
              <a:t>certificatori dell’italiano L2, 2012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AAVV, </a:t>
            </a:r>
            <a:r>
              <a:rPr lang="it-IT" b="1" i="1" dirty="0"/>
              <a:t>Sillabo di riferimento per i livelli di competenza in italiano L2: Livello A2</a:t>
            </a:r>
            <a:r>
              <a:rPr lang="it-IT" dirty="0"/>
              <a:t>, a </a:t>
            </a:r>
            <a:r>
              <a:rPr lang="it-IT" dirty="0" smtClean="0"/>
              <a:t>c. Enti </a:t>
            </a:r>
            <a:r>
              <a:rPr lang="it-IT" dirty="0"/>
              <a:t>certificatori dell’italiano L2, </a:t>
            </a:r>
            <a:r>
              <a:rPr lang="it-IT" dirty="0" smtClean="0"/>
              <a:t>2012</a:t>
            </a:r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J. Beacco, D.Little, C. Hedges, </a:t>
            </a:r>
            <a:r>
              <a:rPr lang="it-IT" b="1" i="1" dirty="0"/>
              <a:t>L’integrazione linguistica dei migranti adulti - Guida per ’elaborazione di strategie e la loro attuazione</a:t>
            </a:r>
            <a:r>
              <a:rPr lang="it-IT" dirty="0"/>
              <a:t>, Consiglio d’Europa, - Italiano LinguaDue, 2014.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C. Bargellini, A. Bolzoni, P. Perrella; </a:t>
            </a:r>
            <a:r>
              <a:rPr lang="it-IT" b="1" i="1" dirty="0"/>
              <a:t>Benvenuto. Test di ingresso e strumenti per l’accoglienza</a:t>
            </a:r>
            <a:r>
              <a:rPr lang="it-IT" dirty="0"/>
              <a:t>, Fondazione ISMU, FEI, 2015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800" y="3158248"/>
            <a:ext cx="1234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srgbClr val="7030A0"/>
                </a:solidFill>
              </a:rPr>
              <a:t>1) </a:t>
            </a:r>
            <a:r>
              <a:rPr lang="it-IT" sz="3000" dirty="0" smtClean="0"/>
              <a:t>Predisposizione di materiali per la valutazione dei livelli base pre-A1, A1, A2.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153194" y="3712246"/>
            <a:ext cx="2664590" cy="963682"/>
          </a:xfrm>
          <a:prstGeom prst="righ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817785" y="3706432"/>
            <a:ext cx="9204960" cy="193899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t-IT" sz="3000" dirty="0"/>
              <a:t>Le conoscenze morfosintattiche e lessicali: vengono valutate </a:t>
            </a:r>
          </a:p>
          <a:p>
            <a:r>
              <a:rPr lang="it-IT" sz="3000" dirty="0"/>
              <a:t>trasversalmente e attraverso materiali appositamente progettati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91689" y="4009421"/>
            <a:ext cx="2626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7030A0"/>
                </a:solidFill>
              </a:rPr>
              <a:t>FOCUS</a:t>
            </a:r>
            <a:r>
              <a:rPr lang="it-IT" sz="2400" dirty="0" smtClean="0">
                <a:solidFill>
                  <a:srgbClr val="7030A0"/>
                </a:solidFill>
              </a:rPr>
              <a:t>:</a:t>
            </a:r>
            <a:r>
              <a:rPr lang="it-IT" sz="2400" dirty="0" smtClean="0"/>
              <a:t> </a:t>
            </a:r>
            <a:r>
              <a:rPr lang="it-IT" sz="2400" b="1" dirty="0" smtClean="0"/>
              <a:t>ABILITÀ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66100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" t="2782" r="3194" b="-327"/>
          <a:stretch/>
        </p:blipFill>
        <p:spPr bwMode="auto">
          <a:xfrm rot="5400000">
            <a:off x="3792254" y="-1460535"/>
            <a:ext cx="6644643" cy="956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0" y="243839"/>
            <a:ext cx="24231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</a:rPr>
              <a:t>Immagini raffiguranti </a:t>
            </a:r>
            <a:r>
              <a:rPr lang="it-IT" sz="2400" b="1" dirty="0" smtClean="0">
                <a:solidFill>
                  <a:srgbClr val="0070C0"/>
                </a:solidFill>
              </a:rPr>
              <a:t>domini</a:t>
            </a:r>
            <a:r>
              <a:rPr lang="it-IT" sz="2400" dirty="0" smtClean="0">
                <a:solidFill>
                  <a:srgbClr val="0070C0"/>
                </a:solidFill>
              </a:rPr>
              <a:t> dei livelli base.</a:t>
            </a:r>
          </a:p>
          <a:p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B050"/>
                </a:solidFill>
              </a:rPr>
              <a:t>Immagini-stimolo per la </a:t>
            </a:r>
            <a:r>
              <a:rPr lang="it-IT" sz="2400" b="1" dirty="0" smtClean="0">
                <a:solidFill>
                  <a:srgbClr val="00B050"/>
                </a:solidFill>
              </a:rPr>
              <a:t>produzione/interazione orale e scritta.</a:t>
            </a:r>
          </a:p>
          <a:p>
            <a:endParaRPr lang="it-IT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0066"/>
                </a:solidFill>
              </a:rPr>
              <a:t>P</a:t>
            </a:r>
            <a:r>
              <a:rPr lang="it-IT" sz="2400" dirty="0" smtClean="0">
                <a:solidFill>
                  <a:srgbClr val="FF0066"/>
                </a:solidFill>
              </a:rPr>
              <a:t>rima stima delle </a:t>
            </a:r>
            <a:r>
              <a:rPr lang="it-IT" sz="2400" b="1" dirty="0" smtClean="0">
                <a:solidFill>
                  <a:srgbClr val="FF0066"/>
                </a:solidFill>
              </a:rPr>
              <a:t>competenze morfosintattiche e lessicali  </a:t>
            </a:r>
            <a:endParaRPr lang="it-IT" sz="2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3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" t="1608" r="2814" b="1125"/>
          <a:stretch/>
        </p:blipFill>
        <p:spPr bwMode="auto">
          <a:xfrm rot="5400000">
            <a:off x="2735577" y="-1165858"/>
            <a:ext cx="6370323" cy="922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52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0"/>
          <a:stretch/>
        </p:blipFill>
        <p:spPr bwMode="auto">
          <a:xfrm rot="5400000">
            <a:off x="3776567" y="-1355759"/>
            <a:ext cx="6673333" cy="97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82880" y="716280"/>
            <a:ext cx="2042160" cy="56323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400" dirty="0" smtClean="0"/>
              <a:t>A. Bolzoni, C. Bargellini, </a:t>
            </a:r>
            <a:r>
              <a:rPr lang="it-IT" sz="2400" dirty="0"/>
              <a:t>P. </a:t>
            </a:r>
            <a:r>
              <a:rPr lang="it-IT" sz="2400" dirty="0" smtClean="0"/>
              <a:t>Perrella, </a:t>
            </a:r>
            <a:r>
              <a:rPr lang="it-IT" sz="2400" b="1" i="1" dirty="0"/>
              <a:t>Benvenuto. Test di ingresso e strumenti per l’accoglienza</a:t>
            </a:r>
            <a:r>
              <a:rPr lang="it-IT" sz="2400" dirty="0"/>
              <a:t>, </a:t>
            </a:r>
            <a:endParaRPr lang="it-IT" sz="2400" dirty="0" smtClean="0"/>
          </a:p>
          <a:p>
            <a:pPr lvl="0"/>
            <a:endParaRPr lang="it-IT" sz="2400" dirty="0" smtClean="0"/>
          </a:p>
          <a:p>
            <a:pPr lvl="0"/>
            <a:r>
              <a:rPr lang="it-IT" sz="2400" dirty="0" smtClean="0"/>
              <a:t>Fondazione </a:t>
            </a:r>
            <a:r>
              <a:rPr lang="it-IT" sz="2400" dirty="0"/>
              <a:t>ISMU, FEI, </a:t>
            </a:r>
            <a:r>
              <a:rPr lang="it-IT" sz="2400" dirty="0" smtClean="0"/>
              <a:t>2015.</a:t>
            </a:r>
          </a:p>
          <a:p>
            <a:pPr lvl="0"/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7030A0"/>
                </a:solidFill>
              </a:rPr>
              <a:t>Pubblicazione</a:t>
            </a:r>
            <a:r>
              <a:rPr lang="it-IT" sz="2400" b="1" dirty="0" smtClean="0"/>
              <a:t> </a:t>
            </a:r>
            <a:r>
              <a:rPr lang="it-IT" sz="2400" b="1" dirty="0">
                <a:solidFill>
                  <a:srgbClr val="7030A0"/>
                </a:solidFill>
              </a:rPr>
              <a:t>s</a:t>
            </a:r>
            <a:r>
              <a:rPr lang="it-IT" sz="2400" b="1" dirty="0" smtClean="0">
                <a:solidFill>
                  <a:srgbClr val="7030A0"/>
                </a:solidFill>
              </a:rPr>
              <a:t>caricabile dal sito ISMU </a:t>
            </a:r>
            <a:endParaRPr lang="it-IT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7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COMMISSIONE ALPHA 2018: </a:t>
            </a:r>
            <a:r>
              <a:rPr lang="it-IT" sz="3200" b="1" dirty="0" smtClean="0"/>
              <a:t>ACCOGLIENZA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900" y="584775"/>
            <a:ext cx="12192000" cy="1892826"/>
          </a:xfrm>
          <a:prstGeom prst="rect">
            <a:avLst/>
          </a:prstGeom>
          <a:solidFill>
            <a:srgbClr val="C9FFE4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 AAVV, </a:t>
            </a:r>
            <a:r>
              <a:rPr lang="it-IT" b="1" i="1" dirty="0"/>
              <a:t>Sillabo di riferimento per i livelli di competenza in italiano L2: Livello A1</a:t>
            </a:r>
            <a:r>
              <a:rPr lang="it-IT" dirty="0"/>
              <a:t>, a </a:t>
            </a:r>
            <a:r>
              <a:rPr lang="it-IT" dirty="0" smtClean="0"/>
              <a:t>c. Enti </a:t>
            </a:r>
            <a:r>
              <a:rPr lang="it-IT" dirty="0"/>
              <a:t>certificatori dell’italiano L2, 2012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AAVV, </a:t>
            </a:r>
            <a:r>
              <a:rPr lang="it-IT" b="1" i="1" dirty="0"/>
              <a:t>Sillabo di riferimento per i livelli di competenza in italiano L2: Livello A2</a:t>
            </a:r>
            <a:r>
              <a:rPr lang="it-IT" dirty="0"/>
              <a:t>, a </a:t>
            </a:r>
            <a:r>
              <a:rPr lang="it-IT" dirty="0" smtClean="0"/>
              <a:t>c. Enti </a:t>
            </a:r>
            <a:r>
              <a:rPr lang="it-IT" dirty="0"/>
              <a:t>certificatori dell’italiano L2, </a:t>
            </a:r>
            <a:r>
              <a:rPr lang="it-IT" dirty="0" smtClean="0"/>
              <a:t>2012</a:t>
            </a:r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/>
              <a:t>J. Beacco, D.Little, C. Hedges, </a:t>
            </a:r>
            <a:r>
              <a:rPr lang="it-IT" b="1" i="1" dirty="0"/>
              <a:t>L’integrazione linguistica dei migranti adulti - Guida per ’elaborazione di strategie e la loro attuazione</a:t>
            </a:r>
            <a:r>
              <a:rPr lang="it-IT" dirty="0"/>
              <a:t>, Consiglio d’Europa, - Italiano LinguaDue, 2014.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C. Bargellini, A. Bolzoni, P. Perrella; </a:t>
            </a:r>
            <a:r>
              <a:rPr lang="it-IT" b="1" i="1" dirty="0"/>
              <a:t>Benvenuto. Test di ingresso e strumenti per l’accoglienza</a:t>
            </a:r>
            <a:r>
              <a:rPr lang="it-IT" dirty="0"/>
              <a:t>, Fondazione ISMU, FEI, 2015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800" y="2526889"/>
            <a:ext cx="1234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7030A0"/>
                </a:solidFill>
              </a:rPr>
              <a:t>1) </a:t>
            </a:r>
            <a:r>
              <a:rPr lang="it-IT" sz="2800" dirty="0" smtClean="0"/>
              <a:t>Predisposizione di materiali per la valutazione dei livelli base pre-A1, A1, A2.</a:t>
            </a:r>
          </a:p>
        </p:txBody>
      </p:sp>
      <p:sp>
        <p:nvSpPr>
          <p:cNvPr id="9" name="Freccia a destra 8"/>
          <p:cNvSpPr/>
          <p:nvPr/>
        </p:nvSpPr>
        <p:spPr>
          <a:xfrm>
            <a:off x="153194" y="3005775"/>
            <a:ext cx="2664590" cy="963682"/>
          </a:xfrm>
          <a:prstGeom prst="righ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/>
          </a:p>
        </p:txBody>
      </p:sp>
      <p:sp>
        <p:nvSpPr>
          <p:cNvPr id="11" name="CasellaDiTesto 10"/>
          <p:cNvSpPr txBox="1"/>
          <p:nvPr/>
        </p:nvSpPr>
        <p:spPr>
          <a:xfrm>
            <a:off x="2817785" y="2999961"/>
            <a:ext cx="9204960" cy="138499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it-IT" sz="2800" dirty="0"/>
              <a:t>Le conoscenze morfosintattiche e lessicali: vengono valutate </a:t>
            </a:r>
          </a:p>
          <a:p>
            <a:r>
              <a:rPr lang="it-IT" sz="2800" dirty="0"/>
              <a:t>trasversalmente e attraverso materiali appositamente progettati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91689" y="3302950"/>
            <a:ext cx="2626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7030A0"/>
                </a:solidFill>
              </a:rPr>
              <a:t>FOCUS</a:t>
            </a:r>
            <a:r>
              <a:rPr lang="it-IT" sz="2800" dirty="0" smtClean="0">
                <a:solidFill>
                  <a:srgbClr val="7030A0"/>
                </a:solidFill>
              </a:rPr>
              <a:t>:</a:t>
            </a:r>
            <a:r>
              <a:rPr lang="it-IT" sz="2800" dirty="0" smtClean="0"/>
              <a:t> </a:t>
            </a:r>
            <a:r>
              <a:rPr lang="it-IT" sz="2800" b="1" dirty="0" smtClean="0"/>
              <a:t>ABILITÀ</a:t>
            </a:r>
            <a:endParaRPr lang="it-IT" sz="28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0" y="4830430"/>
            <a:ext cx="619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7030A0"/>
                </a:solidFill>
              </a:rPr>
              <a:t>2</a:t>
            </a:r>
            <a:r>
              <a:rPr lang="it-IT" sz="3000" b="1" dirty="0" smtClean="0">
                <a:solidFill>
                  <a:srgbClr val="7030A0"/>
                </a:solidFill>
              </a:rPr>
              <a:t>) </a:t>
            </a:r>
            <a:r>
              <a:rPr lang="it-IT" sz="3000" dirty="0"/>
              <a:t>Stesura di una </a:t>
            </a:r>
            <a:r>
              <a:rPr lang="it-IT" sz="3000" dirty="0" smtClean="0"/>
              <a:t>guida per il docente: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96000" y="4838905"/>
            <a:ext cx="5608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Cornice scientifica di riferimento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Obiettivi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Struttura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Materiale di supporto per la valutazione della competenza in letto-scrittura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72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3360" y="1287571"/>
            <a:ext cx="11765280" cy="356636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600" dirty="0" smtClean="0"/>
              <a:t>Nell’incontro del 18 aprile abbiamo stabilito la suddivisione del lavoro tra le sedi:</a:t>
            </a:r>
          </a:p>
          <a:p>
            <a:pPr lvl="0"/>
            <a:r>
              <a:rPr lang="it-IT" b="1" dirty="0" smtClean="0"/>
              <a:t>Sede </a:t>
            </a:r>
            <a:r>
              <a:rPr lang="it-IT" b="1" dirty="0"/>
              <a:t>di Arcore</a:t>
            </a:r>
            <a:r>
              <a:rPr lang="it-IT" dirty="0"/>
              <a:t>: prove di </a:t>
            </a:r>
            <a:r>
              <a:rPr lang="it-IT" dirty="0" smtClean="0"/>
              <a:t>ascolto + registrazione </a:t>
            </a:r>
            <a:r>
              <a:rPr lang="it-IT" dirty="0" smtClean="0"/>
              <a:t>audio;</a:t>
            </a:r>
            <a:endParaRPr lang="it-IT" dirty="0"/>
          </a:p>
          <a:p>
            <a:pPr lvl="0"/>
            <a:r>
              <a:rPr lang="it-IT" b="1" dirty="0"/>
              <a:t>Sede carceraria</a:t>
            </a:r>
            <a:r>
              <a:rPr lang="it-IT" dirty="0"/>
              <a:t>: prove di interazione scritta;</a:t>
            </a:r>
          </a:p>
          <a:p>
            <a:pPr lvl="0"/>
            <a:r>
              <a:rPr lang="it-IT" b="1" dirty="0"/>
              <a:t>Sede di Desio</a:t>
            </a:r>
            <a:r>
              <a:rPr lang="it-IT" dirty="0"/>
              <a:t>:  prove di lettura;</a:t>
            </a:r>
          </a:p>
          <a:p>
            <a:pPr lvl="0"/>
            <a:r>
              <a:rPr lang="it-IT" b="1" dirty="0"/>
              <a:t>Sede di Monza</a:t>
            </a:r>
            <a:r>
              <a:rPr lang="it-IT" dirty="0"/>
              <a:t>:  prove di lettura;</a:t>
            </a:r>
          </a:p>
          <a:p>
            <a:pPr lvl="0"/>
            <a:r>
              <a:rPr lang="it-IT" b="1" dirty="0" smtClean="0"/>
              <a:t>Sede </a:t>
            </a:r>
            <a:r>
              <a:rPr lang="it-IT" b="1" dirty="0"/>
              <a:t>di Limbiate</a:t>
            </a:r>
            <a:r>
              <a:rPr lang="it-IT" dirty="0"/>
              <a:t>:  prove di lettura</a:t>
            </a:r>
            <a:r>
              <a:rPr lang="it-IT" dirty="0" smtClean="0"/>
              <a:t>.</a:t>
            </a:r>
          </a:p>
          <a:p>
            <a:pPr marL="0" lvl="0" indent="0" algn="ctr">
              <a:buNone/>
            </a:pPr>
            <a:r>
              <a:rPr lang="it-IT" dirty="0" smtClean="0">
                <a:solidFill>
                  <a:srgbClr val="7030A0"/>
                </a:solidFill>
              </a:rPr>
              <a:t>INVIO DEL MATERIALE DI SUPPORTO PER LA PROGETTAZIONE </a:t>
            </a:r>
          </a:p>
          <a:p>
            <a:pPr lvl="0"/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COMMISSIONE ALPHA 2018: </a:t>
            </a:r>
            <a:r>
              <a:rPr lang="it-IT" sz="3200" b="1" dirty="0" smtClean="0"/>
              <a:t>TEST A2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1798320" y="702796"/>
            <a:ext cx="9357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</a:rPr>
              <a:t>Progettazione e produzione condivisa di nuovi test A2  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5318760" y="4785360"/>
            <a:ext cx="777240" cy="77971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130040" y="5565070"/>
            <a:ext cx="3368040" cy="52322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6 prove complete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05740" y="6027003"/>
            <a:ext cx="117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In caso di necessità, le commissioni d’esame assembleranno altre prove  a partire dalle batterie esistenti 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50099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COMMISSIONE ALPHA 2018</a:t>
            </a:r>
            <a:r>
              <a:rPr lang="it-IT" sz="3200" b="1" dirty="0" smtClean="0"/>
              <a:t>: TEST A2 – produzione orale </a:t>
            </a:r>
            <a:endParaRPr lang="it-IT" sz="3200" b="1" dirty="0"/>
          </a:p>
        </p:txBody>
      </p:sp>
      <p:sp>
        <p:nvSpPr>
          <p:cNvPr id="5" name="Rettangolo 4"/>
          <p:cNvSpPr/>
          <p:nvPr/>
        </p:nvSpPr>
        <p:spPr>
          <a:xfrm>
            <a:off x="152400" y="707995"/>
            <a:ext cx="11887200" cy="73866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 smtClean="0"/>
              <a:t>Proposta introduzione prova di abilità produttiva orale nei test A2 del CPIA</a:t>
            </a:r>
            <a:endParaRPr lang="it-IT" sz="2800" b="1" dirty="0"/>
          </a:p>
        </p:txBody>
      </p:sp>
      <p:sp>
        <p:nvSpPr>
          <p:cNvPr id="10" name="AutoShape 2" descr="Risultati immagini per produzione or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AutoShape 4" descr="Risultati immagini per produzione ora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198" name="Picture 6" descr="Risultati immagini per produzione ora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9"/>
          <a:stretch/>
        </p:blipFill>
        <p:spPr bwMode="auto">
          <a:xfrm>
            <a:off x="7856220" y="2728804"/>
            <a:ext cx="3749039" cy="192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8" descr="Risultati immagini per tal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" name="AutoShape 10" descr="Risultati immagini per tal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AutoShape 12" descr="Risultati immagini per tal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206" name="Picture 14" descr="Risultati immagini per tal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2" t="3965" r="50000" b="9415"/>
          <a:stretch/>
        </p:blipFill>
        <p:spPr bwMode="auto">
          <a:xfrm>
            <a:off x="158750" y="2728804"/>
            <a:ext cx="1752496" cy="206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ccia in giù 14"/>
          <p:cNvSpPr/>
          <p:nvPr/>
        </p:nvSpPr>
        <p:spPr>
          <a:xfrm rot="2161680">
            <a:off x="2322249" y="1561113"/>
            <a:ext cx="700969" cy="958796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05461" y="2384108"/>
            <a:ext cx="42804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/>
              <a:t>Produzione: </a:t>
            </a:r>
            <a:r>
              <a:rPr lang="it-IT" sz="2200" b="1" dirty="0" smtClean="0"/>
              <a:t>breve monologo</a:t>
            </a:r>
            <a:endParaRPr lang="it-IT" sz="2200" b="1" dirty="0"/>
          </a:p>
        </p:txBody>
      </p:sp>
      <p:sp>
        <p:nvSpPr>
          <p:cNvPr id="19" name="Freccia in giù 18"/>
          <p:cNvSpPr/>
          <p:nvPr/>
        </p:nvSpPr>
        <p:spPr>
          <a:xfrm rot="19629685">
            <a:off x="6557124" y="1521042"/>
            <a:ext cx="700969" cy="895624"/>
          </a:xfrm>
          <a:prstGeom prst="down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7178041" y="2319722"/>
            <a:ext cx="4160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smtClean="0"/>
              <a:t>Produzione: dialogo</a:t>
            </a:r>
            <a:endParaRPr lang="it-IT" sz="22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0" y="5066810"/>
            <a:ext cx="12192000" cy="181588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DISPONIBILI MATERIALI DI </a:t>
            </a:r>
            <a:r>
              <a:rPr lang="it-IT" sz="2800" b="1" dirty="0" smtClean="0"/>
              <a:t>SUPPORTO</a:t>
            </a:r>
            <a:endParaRPr lang="it-IT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PER LA CONDUZIONE: </a:t>
            </a:r>
            <a:r>
              <a:rPr lang="it-IT" sz="2800" dirty="0" smtClean="0"/>
              <a:t>input e situazioni-stimolo per attivare le prove</a:t>
            </a:r>
            <a:endParaRPr lang="it-IT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PER LA VALUTAZIONE: scheda di valutazione con i descrittori e i punteggi</a:t>
            </a:r>
          </a:p>
          <a:p>
            <a:pPr algn="ctr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6973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" r="4261"/>
          <a:stretch/>
        </p:blipFill>
        <p:spPr bwMode="auto">
          <a:xfrm>
            <a:off x="418106" y="1027460"/>
            <a:ext cx="11240494" cy="461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618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18549</TotalTime>
  <Words>670</Words>
  <Application>Microsoft Office PowerPoint</Application>
  <PresentationFormat>Personalizzato</PresentationFormat>
  <Paragraphs>85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giocare in classe</dc:title>
  <dc:creator>anto</dc:creator>
  <cp:lastModifiedBy>Utente</cp:lastModifiedBy>
  <cp:revision>383</cp:revision>
  <dcterms:created xsi:type="dcterms:W3CDTF">2018-01-03T09:44:43Z</dcterms:created>
  <dcterms:modified xsi:type="dcterms:W3CDTF">2018-05-14T06:58:49Z</dcterms:modified>
</cp:coreProperties>
</file>